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 id="2147483709" r:id="rId2"/>
    <p:sldMasterId id="2147483698" r:id="rId3"/>
  </p:sldMasterIdLst>
  <p:notesMasterIdLst>
    <p:notesMasterId r:id="rId15"/>
  </p:notesMasterIdLst>
  <p:handoutMasterIdLst>
    <p:handoutMasterId r:id="rId16"/>
  </p:handoutMasterIdLst>
  <p:sldIdLst>
    <p:sldId id="256" r:id="rId4"/>
    <p:sldId id="263" r:id="rId5"/>
    <p:sldId id="290" r:id="rId6"/>
    <p:sldId id="297" r:id="rId7"/>
    <p:sldId id="295" r:id="rId8"/>
    <p:sldId id="292" r:id="rId9"/>
    <p:sldId id="296" r:id="rId10"/>
    <p:sldId id="299" r:id="rId11"/>
    <p:sldId id="293" r:id="rId12"/>
    <p:sldId id="298" r:id="rId13"/>
    <p:sldId id="294" r:id="rId14"/>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0">
          <p15:clr>
            <a:srgbClr val="A4A3A4"/>
          </p15:clr>
        </p15:guide>
        <p15:guide id="2" orient="horz" pos="3412">
          <p15:clr>
            <a:srgbClr val="A4A3A4"/>
          </p15:clr>
        </p15:guide>
        <p15:guide id="3" orient="horz" pos="2251">
          <p15:clr>
            <a:srgbClr val="A4A3A4"/>
          </p15:clr>
        </p15:guide>
        <p15:guide id="4" orient="horz" pos="709">
          <p15:clr>
            <a:srgbClr val="A4A3A4"/>
          </p15:clr>
        </p15:guide>
        <p15:guide id="5" orient="horz" pos="2296">
          <p15:clr>
            <a:srgbClr val="A4A3A4"/>
          </p15:clr>
        </p15:guide>
        <p15:guide id="6" pos="703">
          <p15:clr>
            <a:srgbClr val="A4A3A4"/>
          </p15:clr>
        </p15:guide>
        <p15:guide id="7" pos="532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3F18"/>
    <a:srgbClr val="BD2B0B"/>
    <a:srgbClr val="7ABFC0"/>
    <a:srgbClr val="CAEBEA"/>
    <a:srgbClr val="55DD61"/>
    <a:srgbClr val="3AAFC3"/>
    <a:srgbClr val="FFAA00"/>
    <a:srgbClr val="ABCE36"/>
    <a:srgbClr val="002412"/>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8" autoAdjust="0"/>
    <p:restoredTop sz="94692" autoAdjust="0"/>
  </p:normalViewPr>
  <p:slideViewPr>
    <p:cSldViewPr snapToObjects="1" showGuides="1">
      <p:cViewPr varScale="1">
        <p:scale>
          <a:sx n="100" d="100"/>
          <a:sy n="100" d="100"/>
        </p:scale>
        <p:origin x="883" y="77"/>
      </p:cViewPr>
      <p:guideLst>
        <p:guide orient="horz" pos="1330"/>
        <p:guide orient="horz" pos="3412"/>
        <p:guide orient="horz" pos="2251"/>
        <p:guide orient="horz" pos="709"/>
        <p:guide orient="horz" pos="2296"/>
        <p:guide pos="703"/>
        <p:guide pos="532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82" d="100"/>
          <a:sy n="82" d="100"/>
        </p:scale>
        <p:origin x="-318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026C1A-E9C0-3649-8DE0-0F721770D521}" type="datetimeFigureOut">
              <a:rPr lang="fr-FR" smtClean="0"/>
              <a:pPr/>
              <a:t>17/10/2018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56351CB-C7E3-8F4F-AA6E-DB407BF173DE}" type="slidenum">
              <a:rPr lang="fr-FR" smtClean="0"/>
              <a:pPr/>
              <a:t>‹#›</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B6820A-C1B1-9944-A68D-DA5B884778EE}" type="datetimeFigureOut">
              <a:rPr lang="fr-FR" smtClean="0"/>
              <a:pPr/>
              <a:t>17/10/2018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EBCA58-F001-2A42-AB6A-B366B18E47A3}" type="slidenum">
              <a:rPr lang="fr-FR" smtClean="0"/>
              <a:pPr/>
              <a:t>‹#›</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Titre 4"/>
          <p:cNvSpPr>
            <a:spLocks noGrp="1"/>
          </p:cNvSpPr>
          <p:nvPr>
            <p:ph type="title"/>
          </p:nvPr>
        </p:nvSpPr>
        <p:spPr>
          <a:xfrm>
            <a:off x="1188000" y="2106612"/>
            <a:ext cx="7276629" cy="1487487"/>
          </a:xfrm>
        </p:spPr>
        <p:txBody>
          <a:bodyPr lIns="0" rIns="0" anchor="b">
            <a:noAutofit/>
          </a:bodyPr>
          <a:lstStyle>
            <a:lvl1pPr>
              <a:defRPr sz="3200"/>
            </a:lvl1pPr>
          </a:lstStyle>
          <a:p>
            <a:r>
              <a:rPr lang="en-US" noProof="0" smtClean="0"/>
              <a:t>Click to edit Master title style</a:t>
            </a:r>
            <a:endParaRPr lang="fr-FR" noProof="0" dirty="0"/>
          </a:p>
        </p:txBody>
      </p:sp>
      <p:sp>
        <p:nvSpPr>
          <p:cNvPr id="16" name="Espace réservé du texte 15"/>
          <p:cNvSpPr>
            <a:spLocks noGrp="1"/>
          </p:cNvSpPr>
          <p:nvPr>
            <p:ph type="body" sz="quarter" idx="10" hasCustomPrompt="1"/>
          </p:nvPr>
        </p:nvSpPr>
        <p:spPr>
          <a:xfrm>
            <a:off x="1188000" y="3638550"/>
            <a:ext cx="7276629" cy="1778000"/>
          </a:xfrm>
        </p:spPr>
        <p:txBody>
          <a:bodyPr lIns="0" rIns="0">
            <a:noAutofit/>
          </a:bodyPr>
          <a:lstStyle>
            <a:lvl1pPr marL="0" indent="0">
              <a:buNone/>
              <a:defRPr>
                <a:solidFill>
                  <a:schemeClr val="accent5">
                    <a:lumMod val="75000"/>
                  </a:schemeClr>
                </a:solidFill>
              </a:defRPr>
            </a:lvl1pPr>
          </a:lstStyle>
          <a:p>
            <a:pPr lvl="0"/>
            <a:r>
              <a:rPr lang="fr-FR" noProof="0" dirty="0" smtClean="0"/>
              <a:t>Cliquez pour modifier les styles des sous-titres du masque</a:t>
            </a:r>
          </a:p>
        </p:txBody>
      </p:sp>
      <p:pic>
        <p:nvPicPr>
          <p:cNvPr id="8" name="Image 7" descr="total_bandeau ppt_fond blanc.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1" y="548680"/>
            <a:ext cx="9143245" cy="84117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noProof="0" smtClean="0"/>
              <a:t>Click to edit Master title style</a:t>
            </a:r>
            <a:endParaRPr lang="fr-FR" noProof="0" dirty="0"/>
          </a:p>
        </p:txBody>
      </p:sp>
      <p:sp>
        <p:nvSpPr>
          <p:cNvPr id="5" name="Espace réservé du pied de page 4"/>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Tree>
    <p:extLst>
      <p:ext uri="{BB962C8B-B14F-4D97-AF65-F5344CB8AC3E}">
        <p14:creationId xmlns:p14="http://schemas.microsoft.com/office/powerpoint/2010/main" val="2957685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noProof="0" smtClean="0"/>
              <a:t>Titre de la Présentation – Lieu et Pays – Date Jour Mois Année</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11" name="Image 10" descr="total_bandeau ppt_fond blanc.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1" y="378000"/>
            <a:ext cx="9143245" cy="841179"/>
          </a:xfrm>
          <a:prstGeom prst="rect">
            <a:avLst/>
          </a:prstGeom>
        </p:spPr>
      </p:pic>
      <p:sp>
        <p:nvSpPr>
          <p:cNvPr id="5" name="Titre 4"/>
          <p:cNvSpPr>
            <a:spLocks noGrp="1"/>
          </p:cNvSpPr>
          <p:nvPr>
            <p:ph type="title"/>
          </p:nvPr>
        </p:nvSpPr>
        <p:spPr>
          <a:xfrm>
            <a:off x="1188000" y="2106612"/>
            <a:ext cx="7276629" cy="1487487"/>
          </a:xfrm>
        </p:spPr>
        <p:txBody>
          <a:bodyPr lIns="0" rIns="0" anchor="b">
            <a:noAutofit/>
          </a:bodyPr>
          <a:lstStyle>
            <a:lvl1pPr>
              <a:defRPr sz="3200"/>
            </a:lvl1pPr>
          </a:lstStyle>
          <a:p>
            <a:r>
              <a:rPr lang="en-US" noProof="0" smtClean="0"/>
              <a:t>Click to edit Master title style</a:t>
            </a:r>
            <a:endParaRPr lang="fr-FR" noProof="0" dirty="0"/>
          </a:p>
        </p:txBody>
      </p:sp>
      <p:sp>
        <p:nvSpPr>
          <p:cNvPr id="16" name="Espace réservé du texte 15"/>
          <p:cNvSpPr>
            <a:spLocks noGrp="1"/>
          </p:cNvSpPr>
          <p:nvPr>
            <p:ph type="body" sz="quarter" idx="10" hasCustomPrompt="1"/>
          </p:nvPr>
        </p:nvSpPr>
        <p:spPr>
          <a:xfrm>
            <a:off x="1188000" y="3638550"/>
            <a:ext cx="7276629" cy="1778000"/>
          </a:xfrm>
        </p:spPr>
        <p:txBody>
          <a:bodyPr lIns="0" rIns="0">
            <a:noAutofit/>
          </a:bodyPr>
          <a:lstStyle>
            <a:lvl1pPr marL="0" indent="0">
              <a:buNone/>
              <a:defRPr>
                <a:solidFill>
                  <a:schemeClr val="accent5">
                    <a:lumMod val="75000"/>
                  </a:schemeClr>
                </a:solidFill>
              </a:defRPr>
            </a:lvl1pPr>
          </a:lstStyle>
          <a:p>
            <a:pPr lvl="0"/>
            <a:r>
              <a:rPr lang="fr-FR" noProof="0" dirty="0" smtClean="0"/>
              <a:t>Cliquez pour modifier les styles des sous-titres du masque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17/10/2018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smtClean="0"/>
              <a:t>Cliquez pour modifier le style du titre</a:t>
            </a:r>
            <a:endParaRPr lang="fr-FR" noProof="0" dirty="0"/>
          </a:p>
        </p:txBody>
      </p:sp>
      <p:sp>
        <p:nvSpPr>
          <p:cNvPr id="3" name="Espace réservé du pied de page 2"/>
          <p:cNvSpPr>
            <a:spLocks noGrp="1"/>
          </p:cNvSpPr>
          <p:nvPr>
            <p:ph type="ftr" sz="quarter" idx="10"/>
          </p:nvPr>
        </p:nvSpPr>
        <p:spPr/>
        <p:txBody>
          <a:bodyPr/>
          <a:lstStyle/>
          <a:p>
            <a:r>
              <a:rPr lang="fr-FR" noProof="0" smtClean="0"/>
              <a:t>Brand Center 27 janvier 2014 - DG/COM/IMARQ</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Tree>
    <p:extLst>
      <p:ext uri="{BB962C8B-B14F-4D97-AF65-F5344CB8AC3E}">
        <p14:creationId xmlns:p14="http://schemas.microsoft.com/office/powerpoint/2010/main" val="36581845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5">
                    <a:lumMod val="75000"/>
                  </a:schemeClr>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fr-FR" noProof="0" smtClean="0"/>
              <a:t>Brand Center 27 janvier 2014 - DG/COM/IMARQ</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Rectangle 6"/>
          <p:cNvSpPr/>
          <p:nvPr userDrawn="1"/>
        </p:nvSpPr>
        <p:spPr>
          <a:xfrm>
            <a:off x="8928000" y="0"/>
            <a:ext cx="216000" cy="6858000"/>
          </a:xfrm>
          <a:prstGeom prst="rect">
            <a:avLst/>
          </a:prstGeom>
          <a:solidFill>
            <a:srgbClr val="BD2B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noProof="0" smtClean="0"/>
              <a:t>Cliquez pour modifier le style du titre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6" name="Espace réservé du pied de page 5"/>
          <p:cNvSpPr>
            <a:spLocks noGrp="1"/>
          </p:cNvSpPr>
          <p:nvPr>
            <p:ph type="ftr" sz="quarter" idx="11"/>
          </p:nvPr>
        </p:nvSpPr>
        <p:spPr/>
        <p:txBody>
          <a:bodyPr/>
          <a:lstStyle/>
          <a:p>
            <a:r>
              <a:rPr lang="fr-FR" noProof="0" smtClean="0"/>
              <a:t>Brand Center 27 janvier 2014 - DG/COM/IMARQ</a:t>
            </a:r>
            <a:endParaRPr lang="fr-FR" noProof="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9"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noProof="0" smtClean="0"/>
              <a:t>Click to edit Master title style</a:t>
            </a:r>
            <a:endParaRPr lang="fr-FR" noProof="0" dirty="0"/>
          </a:p>
        </p:txBody>
      </p:sp>
      <p:sp>
        <p:nvSpPr>
          <p:cNvPr id="3" name="Espace réservé du pied de page 2"/>
          <p:cNvSpPr>
            <a:spLocks noGrp="1"/>
          </p:cNvSpPr>
          <p:nvPr>
            <p:ph type="ftr" sz="quarter" idx="10"/>
          </p:nvPr>
        </p:nvSpPr>
        <p:spPr/>
        <p:txBody>
          <a:bodyPr/>
          <a:lstStyle/>
          <a:p>
            <a:r>
              <a:rPr lang="fr-FR" noProof="0" smtClean="0"/>
              <a:t>Titre de la Présentation – Lieu et Pays – Date Jour Mois Année</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lvl5pPr marL="1260000">
              <a:buNone/>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36581845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fr-FR" noProof="0" smtClean="0"/>
              <a:t>Brand Center 27 janvier 2014 - DG/COM/IMARQ</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Tree>
    <p:extLst>
      <p:ext uri="{BB962C8B-B14F-4D97-AF65-F5344CB8AC3E}">
        <p14:creationId xmlns:p14="http://schemas.microsoft.com/office/powerpoint/2010/main" val="29576854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noProof="0" smtClean="0"/>
              <a:t>Brand Center 27 janvier 2014 - DG/COM/IMARQ</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5">
                    <a:lumMod val="75000"/>
                  </a:schemeClr>
                </a:solidFill>
              </a:defRPr>
            </a:lvl1pPr>
          </a:lstStyle>
          <a:p>
            <a:r>
              <a:rPr lang="en-US" noProof="0" smtClean="0"/>
              <a:t>Click to edit Master title style</a:t>
            </a:r>
            <a:endParaRPr lang="fr-FR" noProof="0" dirty="0"/>
          </a:p>
        </p:txBody>
      </p:sp>
      <p:sp>
        <p:nvSpPr>
          <p:cNvPr id="5" name="Espace réservé du pied de page 4"/>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Rectangle 6"/>
          <p:cNvSpPr/>
          <p:nvPr userDrawn="1"/>
        </p:nvSpPr>
        <p:spPr>
          <a:xfrm>
            <a:off x="8928000" y="0"/>
            <a:ext cx="216000" cy="6858000"/>
          </a:xfrm>
          <a:prstGeom prst="rect">
            <a:avLst/>
          </a:prstGeom>
          <a:solidFill>
            <a:srgbClr val="BD2B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noProof="0" smtClean="0"/>
              <a:t>Click to edit Master title style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6" name="Espace réservé du pied de page 5"/>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9"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1.png"/><Relationship Id="rId5" Type="http://schemas.openxmlformats.org/officeDocument/2006/relationships/slideLayout" Target="../slideLayouts/slideLayout27.xml"/><Relationship Id="rId10"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algn="l">
              <a:defRPr sz="900">
                <a:solidFill>
                  <a:schemeClr val="tx1"/>
                </a:solidFill>
                <a:latin typeface="+mn-lt"/>
                <a:cs typeface="Helvetica"/>
              </a:defRPr>
            </a:lvl1pPr>
          </a:lstStyle>
          <a:p>
            <a:r>
              <a:rPr lang="fr-FR" dirty="0" smtClean="0"/>
              <a:t>Titre de la Présentation – Lieu et Pays – Date Jour Mois Année</a:t>
            </a:r>
            <a:endParaRPr lang="fr-FR" dirty="0"/>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a:t>
            </a:fld>
            <a:endParaRPr lang="fr-FR" dirty="0"/>
          </a:p>
        </p:txBody>
      </p:sp>
      <p:sp>
        <p:nvSpPr>
          <p:cNvPr id="7" name="Rectangle 6"/>
          <p:cNvSpPr/>
          <p:nvPr/>
        </p:nvSpPr>
        <p:spPr>
          <a:xfrm>
            <a:off x="9031305" y="0"/>
            <a:ext cx="112695" cy="6858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5">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488"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99" r:id="rId2"/>
    <p:sldLayoutId id="2147483690" r:id="rId3"/>
    <p:sldLayoutId id="2147483658" r:id="rId4"/>
    <p:sldLayoutId id="2147483659" r:id="rId5"/>
    <p:sldLayoutId id="2147483692" r:id="rId6"/>
    <p:sldLayoutId id="2147483693" r:id="rId7"/>
    <p:sldLayoutId id="2147483694" r:id="rId8"/>
    <p:sldLayoutId id="2147483695" r:id="rId9"/>
    <p:sldLayoutId id="2147483696" r:id="rId10"/>
    <p:sldLayoutId id="2147483697" r:id="rId11"/>
  </p:sldLayoutIdLst>
  <p:hf hdr="0" dt="0"/>
  <p:txStyles>
    <p:titleStyle>
      <a:lvl1pPr algn="l" defTabSz="457200" rtl="0" eaLnBrk="1" latinLnBrk="0" hangingPunct="1">
        <a:spcBef>
          <a:spcPct val="0"/>
        </a:spcBef>
        <a:buNone/>
        <a:defRPr sz="2200" b="1" i="0" kern="1200" cap="all">
          <a:solidFill>
            <a:schemeClr val="accent5">
              <a:lumMod val="75000"/>
            </a:schemeClr>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5">
            <a:lumMod val="75000"/>
          </a:schemeClr>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5">
            <a:lumMod val="75000"/>
          </a:schemeClr>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5">
            <a:lumMod val="75000"/>
          </a:schemeClr>
        </a:buClr>
        <a:buSzPct val="100000"/>
        <a:buFont typeface="Lucida Grande"/>
        <a:buChar char="•"/>
        <a:defRPr sz="1600" kern="1200">
          <a:solidFill>
            <a:schemeClr val="tx1"/>
          </a:solidFill>
          <a:latin typeface="+mn-lt"/>
          <a:ea typeface="+mn-ea"/>
          <a:cs typeface="Arial"/>
        </a:defRPr>
      </a:lvl3pPr>
      <a:lvl4pPr marL="1076325" indent="-171450" algn="l" defTabSz="457200" rtl="0" eaLnBrk="1" latinLnBrk="0" hangingPunct="1">
        <a:spcBef>
          <a:spcPts val="300"/>
        </a:spcBef>
        <a:spcAft>
          <a:spcPts val="300"/>
        </a:spcAft>
        <a:buClr>
          <a:schemeClr val="accent5">
            <a:lumMod val="75000"/>
          </a:schemeClr>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BD2B0B"/>
        </a:buClr>
        <a:buSzPct val="100000"/>
        <a:buFont typeface="Lucida Grande"/>
        <a:buNone/>
        <a:defRPr sz="16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EFBBB-E4B0-41DF-8697-5D8C6F3306E1}" type="datetimeFigureOut">
              <a:rPr lang="fr-FR" smtClean="0"/>
              <a:pPr/>
              <a:t>17/10/2018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A461E-A600-43D2-BD2A-F2614C415F13}"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algn="l">
              <a:defRPr sz="900">
                <a:solidFill>
                  <a:schemeClr val="tx1"/>
                </a:solidFill>
                <a:latin typeface="+mn-lt"/>
                <a:cs typeface="Helvetica"/>
              </a:defRPr>
            </a:lvl1pPr>
          </a:lstStyle>
          <a:p>
            <a:r>
              <a:rPr lang="fr-FR" smtClean="0"/>
              <a:t>Brand Center 27 janvier 2014 - DG/COM/IMARQ</a:t>
            </a:r>
            <a:endParaRPr lang="fr-FR" dirty="0"/>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a:t>
            </a:fld>
            <a:endParaRPr lang="fr-FR" dirty="0"/>
          </a:p>
        </p:txBody>
      </p:sp>
      <p:sp>
        <p:nvSpPr>
          <p:cNvPr id="7" name="Rectangle 6"/>
          <p:cNvSpPr/>
          <p:nvPr/>
        </p:nvSpPr>
        <p:spPr>
          <a:xfrm>
            <a:off x="9031305" y="0"/>
            <a:ext cx="112695" cy="6858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5">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488"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Lst>
  <p:hf hdr="0" dt="0"/>
  <p:txStyles>
    <p:titleStyle>
      <a:lvl1pPr algn="l" defTabSz="457200" rtl="0" eaLnBrk="1" latinLnBrk="0" hangingPunct="1">
        <a:spcBef>
          <a:spcPct val="0"/>
        </a:spcBef>
        <a:buNone/>
        <a:defRPr sz="2200" b="1" i="0" kern="1200" cap="all">
          <a:solidFill>
            <a:schemeClr val="accent5">
              <a:lumMod val="75000"/>
            </a:schemeClr>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5">
            <a:lumMod val="75000"/>
          </a:schemeClr>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5">
            <a:lumMod val="75000"/>
          </a:schemeClr>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5">
            <a:lumMod val="75000"/>
          </a:schemeClr>
        </a:buClr>
        <a:buSzPct val="100000"/>
        <a:buFont typeface="Lucida Grande"/>
        <a:buChar char="•"/>
        <a:defRPr sz="1600" kern="1200">
          <a:solidFill>
            <a:schemeClr val="tx1"/>
          </a:solidFill>
          <a:latin typeface="+mn-lt"/>
          <a:ea typeface="+mn-ea"/>
          <a:cs typeface="Arial"/>
        </a:defRPr>
      </a:lvl3pPr>
      <a:lvl4pPr marL="1076325" indent="-171450" algn="l" defTabSz="457200" rtl="0" eaLnBrk="1" latinLnBrk="0" hangingPunct="1">
        <a:spcBef>
          <a:spcPts val="300"/>
        </a:spcBef>
        <a:spcAft>
          <a:spcPts val="300"/>
        </a:spcAft>
        <a:buClr>
          <a:schemeClr val="accent5">
            <a:lumMod val="75000"/>
          </a:schemeClr>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BD2B0B"/>
        </a:buClr>
        <a:buSzPct val="100000"/>
        <a:buFont typeface="Lucida Grande"/>
        <a:buNone/>
        <a:defRPr sz="16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3" name="Titre 2"/>
          <p:cNvSpPr>
            <a:spLocks noGrp="1"/>
          </p:cNvSpPr>
          <p:nvPr>
            <p:ph type="title" idx="4294967295"/>
          </p:nvPr>
        </p:nvSpPr>
        <p:spPr>
          <a:xfrm>
            <a:off x="838200" y="2532856"/>
            <a:ext cx="7277100" cy="1487487"/>
          </a:xfrm>
        </p:spPr>
        <p:txBody>
          <a:bodyPr>
            <a:noAutofit/>
          </a:bodyPr>
          <a:lstStyle/>
          <a:p>
            <a:r>
              <a:rPr lang="en-US" sz="9600" dirty="0"/>
              <a:t>Be like a Berean!</a:t>
            </a:r>
            <a:endParaRPr lang="en-GB" sz="9600" dirty="0">
              <a:latin typeface="Comic Sans MS" panose="030F0702030302020204" pitchFamily="66" charset="0"/>
            </a:endParaRPr>
          </a:p>
        </p:txBody>
      </p:sp>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85000" lnSpcReduction="10000"/>
          </a:bodyPr>
          <a:lstStyle/>
          <a:p>
            <a:r>
              <a:rPr lang="en-US" dirty="0" smtClean="0"/>
              <a:t>Test/Check/Prove </a:t>
            </a:r>
            <a:r>
              <a:rPr lang="en-US" dirty="0"/>
              <a:t>all </a:t>
            </a:r>
            <a:r>
              <a:rPr lang="en-US" dirty="0" smtClean="0"/>
              <a:t>things</a:t>
            </a:r>
          </a:p>
          <a:p>
            <a:pPr lvl="1"/>
            <a:r>
              <a:rPr lang="en-US" baseline="30000" dirty="0" smtClean="0"/>
              <a:t>21</a:t>
            </a:r>
            <a:r>
              <a:rPr lang="en-US" baseline="30000" dirty="0"/>
              <a:t> </a:t>
            </a:r>
            <a:r>
              <a:rPr lang="en-US" b="1" dirty="0"/>
              <a:t>Prove all things</a:t>
            </a:r>
            <a:r>
              <a:rPr lang="en-US" dirty="0"/>
              <a:t>; hold fast that which is good. (1 Thessalonians 5:21)</a:t>
            </a:r>
          </a:p>
          <a:p>
            <a:pPr marL="857250" lvl="1" indent="-457200"/>
            <a:r>
              <a:rPr lang="en-US" baseline="30000" dirty="0" smtClean="0"/>
              <a:t>1 </a:t>
            </a:r>
            <a:r>
              <a:rPr lang="en-US" dirty="0" smtClean="0"/>
              <a:t>Beloved</a:t>
            </a:r>
            <a:r>
              <a:rPr lang="en-US" dirty="0"/>
              <a:t>, </a:t>
            </a:r>
            <a:r>
              <a:rPr lang="en-US" b="1" dirty="0"/>
              <a:t>do not believe every spirit, but test</a:t>
            </a:r>
            <a:r>
              <a:rPr lang="en-US" dirty="0"/>
              <a:t> the spirits to see whether they are from God, for many false prophets have gone out into the </a:t>
            </a:r>
            <a:r>
              <a:rPr lang="en-US" dirty="0" smtClean="0"/>
              <a:t>world </a:t>
            </a:r>
            <a:r>
              <a:rPr lang="en-US" dirty="0"/>
              <a:t>(1 John 4:1</a:t>
            </a:r>
            <a:r>
              <a:rPr lang="en-US" dirty="0" smtClean="0"/>
              <a:t>).</a:t>
            </a:r>
          </a:p>
          <a:p>
            <a:pPr marL="857250" lvl="1" indent="-457200"/>
            <a:r>
              <a:rPr lang="en-US" baseline="30000" dirty="0"/>
              <a:t>15 </a:t>
            </a:r>
            <a:r>
              <a:rPr lang="en-US" dirty="0"/>
              <a:t>Study to shew thyself approved unto God, a workman that </a:t>
            </a:r>
            <a:r>
              <a:rPr lang="en-US" dirty="0" err="1"/>
              <a:t>needeth</a:t>
            </a:r>
            <a:r>
              <a:rPr lang="en-US" dirty="0"/>
              <a:t> not to be ashamed, </a:t>
            </a:r>
            <a:r>
              <a:rPr lang="en-US" b="1" dirty="0"/>
              <a:t>rightly dividing </a:t>
            </a:r>
            <a:r>
              <a:rPr lang="en-US" dirty="0"/>
              <a:t>the word of truth</a:t>
            </a:r>
            <a:r>
              <a:rPr lang="en-US" dirty="0" smtClean="0"/>
              <a:t>. (2 Timothy 2:15)</a:t>
            </a:r>
          </a:p>
          <a:p>
            <a:pPr marL="857250" lvl="1" indent="-457200"/>
            <a:r>
              <a:rPr lang="en-US" baseline="30000" dirty="0"/>
              <a:t>2 </a:t>
            </a:r>
            <a:r>
              <a:rPr lang="en-US" dirty="0"/>
              <a:t>I know thy works, and thy </a:t>
            </a:r>
            <a:r>
              <a:rPr lang="en-US" dirty="0" err="1"/>
              <a:t>labour</a:t>
            </a:r>
            <a:r>
              <a:rPr lang="en-US" dirty="0"/>
              <a:t>, and thy patience, and how thou canst not bear them which are evil: and thou hast </a:t>
            </a:r>
            <a:r>
              <a:rPr lang="en-US" b="1" dirty="0"/>
              <a:t>tried them which say they are apostles, and are not, and hast found them </a:t>
            </a:r>
            <a:r>
              <a:rPr lang="en-US" b="1" dirty="0" smtClean="0"/>
              <a:t>liars </a:t>
            </a:r>
            <a:r>
              <a:rPr lang="en-US" dirty="0" smtClean="0"/>
              <a:t>(Revelation 2:2)</a:t>
            </a:r>
          </a:p>
          <a:p>
            <a:r>
              <a:rPr lang="en-US" dirty="0" smtClean="0"/>
              <a:t>Proving and testing all things are </a:t>
            </a:r>
            <a:r>
              <a:rPr lang="en-US" b="1" dirty="0" smtClean="0"/>
              <a:t>not</a:t>
            </a:r>
            <a:r>
              <a:rPr lang="en-US" dirty="0" smtClean="0"/>
              <a:t> just a job of the pastor or the leaders of the church.</a:t>
            </a:r>
            <a:endParaRPr lang="en-US" dirty="0">
              <a:latin typeface="Comic Sans MS" panose="030F0702030302020204" pitchFamily="66" charset="0"/>
            </a:endParaRPr>
          </a:p>
        </p:txBody>
      </p:sp>
      <p:sp>
        <p:nvSpPr>
          <p:cNvPr id="3" name="TextBox 2"/>
          <p:cNvSpPr txBox="1"/>
          <p:nvPr/>
        </p:nvSpPr>
        <p:spPr>
          <a:xfrm>
            <a:off x="609600" y="228600"/>
            <a:ext cx="8229600" cy="584775"/>
          </a:xfrm>
          <a:prstGeom prst="rect">
            <a:avLst/>
          </a:prstGeom>
          <a:noFill/>
        </p:spPr>
        <p:txBody>
          <a:bodyPr wrap="square" rtlCol="0">
            <a:spAutoFit/>
          </a:bodyPr>
          <a:lstStyle/>
          <a:p>
            <a:r>
              <a:rPr lang="en-US" sz="3200" b="1" dirty="0"/>
              <a:t>Bereans </a:t>
            </a:r>
            <a:r>
              <a:rPr lang="en-US" sz="3200" b="1" dirty="0" smtClean="0"/>
              <a:t>proved </a:t>
            </a:r>
            <a:r>
              <a:rPr lang="en-US" sz="3200" b="1" dirty="0"/>
              <a:t>all things</a:t>
            </a:r>
            <a:endParaRPr lang="en-US" sz="3200" b="1" dirty="0"/>
          </a:p>
        </p:txBody>
      </p:sp>
    </p:spTree>
    <p:extLst>
      <p:ext uri="{BB962C8B-B14F-4D97-AF65-F5344CB8AC3E}">
        <p14:creationId xmlns:p14="http://schemas.microsoft.com/office/powerpoint/2010/main" val="320758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85000" lnSpcReduction="20000"/>
          </a:bodyPr>
          <a:lstStyle/>
          <a:p>
            <a:r>
              <a:rPr lang="en-US" dirty="0" smtClean="0"/>
              <a:t>Because </a:t>
            </a:r>
            <a:r>
              <a:rPr lang="en-US" dirty="0"/>
              <a:t>of the zeal and perseverance of the Bereans in studying the Scripture, “many of them believed, </a:t>
            </a:r>
            <a:r>
              <a:rPr lang="en-US" i="1" dirty="0"/>
              <a:t>and also not a few of the Greeks</a:t>
            </a:r>
            <a:r>
              <a:rPr lang="en-US" dirty="0"/>
              <a:t>, prominent women as well as men” (verse 12). </a:t>
            </a:r>
            <a:endParaRPr lang="en-US" dirty="0" smtClean="0"/>
          </a:p>
          <a:p>
            <a:r>
              <a:rPr lang="en-US" dirty="0" smtClean="0"/>
              <a:t>We </a:t>
            </a:r>
            <a:r>
              <a:rPr lang="en-US" dirty="0"/>
              <a:t>can see that through the example of the Bereans, God used them as an instrument to call many gentiles into the Church.</a:t>
            </a:r>
          </a:p>
          <a:p>
            <a:r>
              <a:rPr lang="en-US" dirty="0"/>
              <a:t>Since the Bereans were fully convinced in their minds that the teachings of Paul were true, they </a:t>
            </a:r>
            <a:r>
              <a:rPr lang="en-US"/>
              <a:t>gained </a:t>
            </a:r>
            <a:r>
              <a:rPr lang="en-US" smtClean="0"/>
              <a:t>confidence </a:t>
            </a:r>
            <a:r>
              <a:rPr lang="en-US" dirty="0"/>
              <a:t>in what they believe. This confidence translated into their lives and other people outside the church can’t help but notice the marked changes in their lives. </a:t>
            </a:r>
            <a:endParaRPr lang="en-US" dirty="0" smtClean="0"/>
          </a:p>
          <a:p>
            <a:r>
              <a:rPr lang="en-US" dirty="0" smtClean="0"/>
              <a:t>Matthew 5:16 :</a:t>
            </a:r>
            <a:endParaRPr lang="en-US" dirty="0"/>
          </a:p>
          <a:p>
            <a:pPr marL="400050" lvl="1" indent="0">
              <a:buNone/>
            </a:pPr>
            <a:r>
              <a:rPr lang="en-US" dirty="0" smtClean="0"/>
              <a:t>“</a:t>
            </a:r>
            <a:r>
              <a:rPr lang="en-US" i="1" dirty="0"/>
              <a:t>LET YOUR LIGHT SO SHINE BEFORE MEN</a:t>
            </a:r>
            <a:r>
              <a:rPr lang="en-US" dirty="0"/>
              <a:t>, that they may see your good works and </a:t>
            </a:r>
            <a:r>
              <a:rPr lang="en-US" i="1" dirty="0"/>
              <a:t>glorify your Father in heaven</a:t>
            </a:r>
            <a:r>
              <a:rPr lang="en-US" dirty="0"/>
              <a:t>.”</a:t>
            </a:r>
          </a:p>
          <a:p>
            <a:pPr marL="0" indent="0">
              <a:buNone/>
            </a:pPr>
            <a:endParaRPr lang="en-US" dirty="0">
              <a:latin typeface="Comic Sans MS" panose="030F0702030302020204" pitchFamily="66" charset="0"/>
            </a:endParaRPr>
          </a:p>
        </p:txBody>
      </p:sp>
      <p:sp>
        <p:nvSpPr>
          <p:cNvPr id="3" name="TextBox 2"/>
          <p:cNvSpPr txBox="1"/>
          <p:nvPr/>
        </p:nvSpPr>
        <p:spPr>
          <a:xfrm>
            <a:off x="609600" y="228600"/>
            <a:ext cx="8229600" cy="584775"/>
          </a:xfrm>
          <a:prstGeom prst="rect">
            <a:avLst/>
          </a:prstGeom>
          <a:noFill/>
        </p:spPr>
        <p:txBody>
          <a:bodyPr wrap="square" rtlCol="0">
            <a:spAutoFit/>
          </a:bodyPr>
          <a:lstStyle/>
          <a:p>
            <a:r>
              <a:rPr lang="en-US" sz="3200" b="1" dirty="0" smtClean="0"/>
              <a:t>#5. Bereans influenced </a:t>
            </a:r>
            <a:r>
              <a:rPr lang="en-US" sz="3200" b="1" dirty="0"/>
              <a:t>others for good</a:t>
            </a:r>
            <a:endParaRPr lang="en-US" sz="3200" b="1" dirty="0"/>
          </a:p>
        </p:txBody>
      </p:sp>
    </p:spTree>
    <p:extLst>
      <p:ext uri="{BB962C8B-B14F-4D97-AF65-F5344CB8AC3E}">
        <p14:creationId xmlns:p14="http://schemas.microsoft.com/office/powerpoint/2010/main" val="2164289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304800" y="228600"/>
            <a:ext cx="8458200" cy="6096000"/>
          </a:xfrm>
        </p:spPr>
        <p:txBody>
          <a:bodyPr>
            <a:noAutofit/>
          </a:bodyPr>
          <a:lstStyle/>
          <a:p>
            <a:pPr marL="0" indent="0">
              <a:buNone/>
            </a:pPr>
            <a:r>
              <a:rPr lang="en-US" sz="3000" b="1" dirty="0" smtClean="0"/>
              <a:t>Acts 17:10-12 </a:t>
            </a:r>
            <a:r>
              <a:rPr lang="en-GB" sz="3000" b="1" dirty="0" smtClean="0"/>
              <a:t>(KJV</a:t>
            </a:r>
            <a:r>
              <a:rPr lang="en-GB" sz="3000" b="1" dirty="0"/>
              <a:t>)</a:t>
            </a:r>
            <a:endParaRPr lang="en-US" sz="3000" b="1" dirty="0"/>
          </a:p>
          <a:p>
            <a:pPr marL="0" indent="0">
              <a:buNone/>
            </a:pPr>
            <a:r>
              <a:rPr lang="en-US" sz="2800" baseline="30000" dirty="0" smtClean="0"/>
              <a:t>10</a:t>
            </a:r>
            <a:r>
              <a:rPr lang="en-US" sz="2800" dirty="0" smtClean="0"/>
              <a:t> And </a:t>
            </a:r>
            <a:r>
              <a:rPr lang="en-US" sz="2800" dirty="0"/>
              <a:t>the brethren immediately sent away Paul and </a:t>
            </a:r>
            <a:r>
              <a:rPr lang="en-US" sz="2800" dirty="0" smtClean="0"/>
              <a:t>Silas </a:t>
            </a:r>
            <a:r>
              <a:rPr lang="en-US" sz="2800" dirty="0"/>
              <a:t>by night unto Berea: who coming thither </a:t>
            </a:r>
            <a:r>
              <a:rPr lang="en-US" sz="2800" dirty="0" smtClean="0"/>
              <a:t>went </a:t>
            </a:r>
            <a:r>
              <a:rPr lang="en-US" sz="2800" dirty="0"/>
              <a:t>into the </a:t>
            </a:r>
            <a:r>
              <a:rPr lang="en-US" sz="2800" b="1" dirty="0"/>
              <a:t>synagogue of the Jews</a:t>
            </a:r>
            <a:r>
              <a:rPr lang="en-US" sz="2800" dirty="0"/>
              <a:t>. </a:t>
            </a:r>
            <a:endParaRPr lang="en-US" sz="2800" dirty="0" smtClean="0"/>
          </a:p>
          <a:p>
            <a:pPr marL="0" indent="0">
              <a:buNone/>
            </a:pPr>
            <a:r>
              <a:rPr lang="en-US" sz="2800" baseline="30000" dirty="0" smtClean="0"/>
              <a:t>11</a:t>
            </a:r>
            <a:r>
              <a:rPr lang="en-US" sz="2800" dirty="0" smtClean="0"/>
              <a:t> These </a:t>
            </a:r>
            <a:r>
              <a:rPr lang="en-US" sz="2800" dirty="0"/>
              <a:t>were more noble than those in </a:t>
            </a:r>
            <a:r>
              <a:rPr lang="en-US" sz="2800" dirty="0" smtClean="0"/>
              <a:t>Thessalonica</a:t>
            </a:r>
            <a:r>
              <a:rPr lang="en-US" sz="2800" dirty="0"/>
              <a:t>, in that </a:t>
            </a:r>
            <a:r>
              <a:rPr lang="en-US" sz="2800" b="1" dirty="0"/>
              <a:t>they received the word</a:t>
            </a:r>
            <a:r>
              <a:rPr lang="en-US" sz="2800" dirty="0"/>
              <a:t> with </a:t>
            </a:r>
            <a:r>
              <a:rPr lang="en-US" sz="2800" dirty="0" smtClean="0"/>
              <a:t>all </a:t>
            </a:r>
            <a:r>
              <a:rPr lang="en-US" sz="2800" dirty="0"/>
              <a:t>readiness of mind, and </a:t>
            </a:r>
            <a:r>
              <a:rPr lang="en-US" sz="2800" b="1" dirty="0"/>
              <a:t>searched the scriptures</a:t>
            </a:r>
            <a:r>
              <a:rPr lang="en-US" sz="2800" dirty="0"/>
              <a:t> </a:t>
            </a:r>
            <a:r>
              <a:rPr lang="en-US" sz="2800" dirty="0" smtClean="0"/>
              <a:t>daily</a:t>
            </a:r>
            <a:r>
              <a:rPr lang="en-US" sz="2800" dirty="0"/>
              <a:t>, </a:t>
            </a:r>
            <a:r>
              <a:rPr lang="en-US" sz="2800" b="1" dirty="0"/>
              <a:t>whether those things were </a:t>
            </a:r>
            <a:r>
              <a:rPr lang="en-US" sz="2800" b="1" dirty="0" smtClean="0"/>
              <a:t>so</a:t>
            </a:r>
          </a:p>
          <a:p>
            <a:pPr marL="0" indent="0">
              <a:buNone/>
            </a:pPr>
            <a:r>
              <a:rPr lang="en-US" sz="2800" baseline="30000" dirty="0"/>
              <a:t>12 </a:t>
            </a:r>
            <a:r>
              <a:rPr lang="en-US" sz="2800" dirty="0"/>
              <a:t>Therefore </a:t>
            </a:r>
            <a:r>
              <a:rPr lang="en-US" sz="2800" b="1" dirty="0"/>
              <a:t>many of them believed</a:t>
            </a:r>
            <a:r>
              <a:rPr lang="en-US" sz="2800" dirty="0"/>
              <a:t>; also of </a:t>
            </a:r>
            <a:r>
              <a:rPr lang="en-US" sz="2800" dirty="0" err="1"/>
              <a:t>honourable</a:t>
            </a:r>
            <a:r>
              <a:rPr lang="en-US" sz="2800" dirty="0"/>
              <a:t> women which were Greeks, and of men, not a few.</a:t>
            </a:r>
            <a:endParaRPr lang="en-US" sz="2800" dirty="0"/>
          </a:p>
        </p:txBody>
      </p:sp>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92500" lnSpcReduction="10000"/>
          </a:bodyPr>
          <a:lstStyle/>
          <a:p>
            <a:r>
              <a:rPr lang="en-US" dirty="0" smtClean="0"/>
              <a:t>Berea is a gentile city. It is a place where the majority of people are non-believers, pagans, and gentiles. Yet there are a few Jews enough to establish their own synagogue. </a:t>
            </a:r>
            <a:r>
              <a:rPr lang="en-US" b="1" dirty="0" smtClean="0"/>
              <a:t>The </a:t>
            </a:r>
            <a:r>
              <a:rPr lang="en-US" b="1" i="1" dirty="0" smtClean="0"/>
              <a:t>Bereans learned how to separate themselves from the pagan practices all around them</a:t>
            </a:r>
            <a:r>
              <a:rPr lang="en-US" b="1" dirty="0" smtClean="0"/>
              <a:t>.</a:t>
            </a:r>
          </a:p>
          <a:p>
            <a:r>
              <a:rPr lang="en-US" dirty="0" smtClean="0"/>
              <a:t>In like manner, Christians today live in a world ruled by Satan. We live in the midst of this cruel and evil world. Christians are expected to live in the world but </a:t>
            </a:r>
            <a:r>
              <a:rPr lang="en-US" b="1" dirty="0" smtClean="0"/>
              <a:t>NOT</a:t>
            </a:r>
            <a:r>
              <a:rPr lang="en-US" dirty="0" smtClean="0"/>
              <a:t> be part of the world. </a:t>
            </a:r>
          </a:p>
          <a:p>
            <a:r>
              <a:rPr lang="en-US" dirty="0" smtClean="0"/>
              <a:t>“</a:t>
            </a:r>
            <a:r>
              <a:rPr lang="en-US" i="1" dirty="0" smtClean="0"/>
              <a:t>Do not love the world or the things in the world. If anyone loves the world, the love of the Father is not in him</a:t>
            </a:r>
            <a:r>
              <a:rPr lang="en-US" dirty="0" smtClean="0"/>
              <a:t>” (I John 2:15).</a:t>
            </a:r>
          </a:p>
          <a:p>
            <a:pPr marL="0" indent="0">
              <a:buNone/>
            </a:pPr>
            <a:endParaRPr lang="en-US" dirty="0">
              <a:latin typeface="Comic Sans MS" panose="030F0702030302020204" pitchFamily="66" charset="0"/>
            </a:endParaRPr>
          </a:p>
        </p:txBody>
      </p:sp>
      <p:sp>
        <p:nvSpPr>
          <p:cNvPr id="3" name="TextBox 2"/>
          <p:cNvSpPr txBox="1"/>
          <p:nvPr/>
        </p:nvSpPr>
        <p:spPr>
          <a:xfrm>
            <a:off x="609600" y="228600"/>
            <a:ext cx="8229600" cy="1077218"/>
          </a:xfrm>
          <a:prstGeom prst="rect">
            <a:avLst/>
          </a:prstGeom>
          <a:noFill/>
        </p:spPr>
        <p:txBody>
          <a:bodyPr wrap="square" rtlCol="0">
            <a:spAutoFit/>
          </a:bodyPr>
          <a:lstStyle/>
          <a:p>
            <a:r>
              <a:rPr lang="en-US" sz="3200" b="1" dirty="0" smtClean="0"/>
              <a:t>#1. Bereans separated themselves</a:t>
            </a:r>
            <a:endParaRPr lang="en-US" sz="3200" b="1" dirty="0"/>
          </a:p>
          <a:p>
            <a:r>
              <a:rPr lang="en-US" sz="3200" cap="small" dirty="0" smtClean="0"/>
              <a:t> </a:t>
            </a:r>
            <a:endParaRPr lang="en-US" sz="3200" dirty="0"/>
          </a:p>
        </p:txBody>
      </p:sp>
    </p:spTree>
    <p:extLst>
      <p:ext uri="{BB962C8B-B14F-4D97-AF65-F5344CB8AC3E}">
        <p14:creationId xmlns:p14="http://schemas.microsoft.com/office/powerpoint/2010/main" val="3686591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3" name="TextBox 2"/>
          <p:cNvSpPr txBox="1"/>
          <p:nvPr/>
        </p:nvSpPr>
        <p:spPr>
          <a:xfrm>
            <a:off x="609600" y="228600"/>
            <a:ext cx="8229600" cy="584775"/>
          </a:xfrm>
          <a:prstGeom prst="rect">
            <a:avLst/>
          </a:prstGeom>
          <a:noFill/>
        </p:spPr>
        <p:txBody>
          <a:bodyPr wrap="square" rtlCol="0">
            <a:spAutoFit/>
          </a:bodyPr>
          <a:lstStyle/>
          <a:p>
            <a:r>
              <a:rPr lang="en-US" sz="3200" b="1" dirty="0" smtClean="0"/>
              <a:t>Bereans </a:t>
            </a:r>
            <a:r>
              <a:rPr lang="en-US" sz="3200" b="1" dirty="0"/>
              <a:t>separated themselves</a:t>
            </a:r>
            <a:endParaRPr lang="en-US" sz="3200"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00" y="1359932"/>
            <a:ext cx="4572000" cy="4572000"/>
          </a:xfrm>
          <a:prstGeom prst="rect">
            <a:avLst/>
          </a:prstGeom>
        </p:spPr>
      </p:pic>
      <p:sp>
        <p:nvSpPr>
          <p:cNvPr id="5" name="Rectangle 4"/>
          <p:cNvSpPr/>
          <p:nvPr/>
        </p:nvSpPr>
        <p:spPr>
          <a:xfrm>
            <a:off x="5410200" y="813375"/>
            <a:ext cx="3581400" cy="4093428"/>
          </a:xfrm>
          <a:prstGeom prst="rect">
            <a:avLst/>
          </a:prstGeom>
        </p:spPr>
        <p:txBody>
          <a:bodyPr wrap="square">
            <a:spAutoFit/>
          </a:bodyPr>
          <a:lstStyle/>
          <a:p>
            <a:pPr marL="285750" indent="-285750">
              <a:buFont typeface="Arial" panose="020B0604020202020204" pitchFamily="34" charset="0"/>
              <a:buChar char="•"/>
            </a:pPr>
            <a:r>
              <a:rPr lang="en-US" sz="2600" dirty="0" smtClean="0"/>
              <a:t>How do you identify the WORLD?</a:t>
            </a:r>
          </a:p>
          <a:p>
            <a:pPr marL="285750" indent="-285750">
              <a:buFont typeface="Arial" panose="020B0604020202020204" pitchFamily="34" charset="0"/>
              <a:buChar char="•"/>
            </a:pPr>
            <a:r>
              <a:rPr lang="en-US" sz="2600" b="1" dirty="0" smtClean="0"/>
              <a:t>Watch &amp; Pray</a:t>
            </a:r>
            <a:r>
              <a:rPr lang="en-US" sz="2600" dirty="0" smtClean="0"/>
              <a:t>! </a:t>
            </a:r>
          </a:p>
          <a:p>
            <a:pPr marL="285750" indent="-285750">
              <a:buFont typeface="Arial" panose="020B0604020202020204" pitchFamily="34" charset="0"/>
              <a:buChar char="•"/>
            </a:pPr>
            <a:r>
              <a:rPr lang="en-US" sz="2600" dirty="0" smtClean="0"/>
              <a:t>Often </a:t>
            </a:r>
            <a:r>
              <a:rPr lang="en-US" sz="2600" dirty="0"/>
              <a:t>Satan will try to sneak in with “harmless” things, little sins that don’t seem like such a big deal. It is important to be </a:t>
            </a:r>
            <a:r>
              <a:rPr lang="en-US" sz="2600" dirty="0" smtClean="0"/>
              <a:t>watchful.</a:t>
            </a:r>
            <a:endParaRPr lang="en-US" sz="2600" dirty="0"/>
          </a:p>
        </p:txBody>
      </p:sp>
    </p:spTree>
    <p:extLst>
      <p:ext uri="{BB962C8B-B14F-4D97-AF65-F5344CB8AC3E}">
        <p14:creationId xmlns:p14="http://schemas.microsoft.com/office/powerpoint/2010/main" val="1203917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92500"/>
          </a:bodyPr>
          <a:lstStyle/>
          <a:p>
            <a:r>
              <a:rPr lang="en-US" dirty="0" smtClean="0"/>
              <a:t>"</a:t>
            </a:r>
            <a:r>
              <a:rPr lang="en-US" dirty="0"/>
              <a:t>they received the word with all readiness of </a:t>
            </a:r>
            <a:r>
              <a:rPr lang="en-US" dirty="0" smtClean="0"/>
              <a:t>mind…" </a:t>
            </a:r>
          </a:p>
          <a:p>
            <a:r>
              <a:rPr lang="en-US" dirty="0" smtClean="0"/>
              <a:t>…with open hearts, open minds. </a:t>
            </a:r>
          </a:p>
          <a:p>
            <a:r>
              <a:rPr lang="en-US" dirty="0" smtClean="0"/>
              <a:t>Compare with: </a:t>
            </a:r>
            <a:r>
              <a:rPr lang="en-US" b="1" dirty="0"/>
              <a:t>Matthew 13:15 </a:t>
            </a:r>
            <a:endParaRPr lang="en-US" b="1" dirty="0" smtClean="0"/>
          </a:p>
          <a:p>
            <a:pPr marL="400050" lvl="1" indent="0">
              <a:buNone/>
            </a:pPr>
            <a:r>
              <a:rPr lang="en-US" baseline="30000" dirty="0" smtClean="0"/>
              <a:t>15</a:t>
            </a:r>
            <a:r>
              <a:rPr lang="en-US" baseline="30000" dirty="0"/>
              <a:t> </a:t>
            </a:r>
            <a:r>
              <a:rPr lang="en-US" dirty="0"/>
              <a:t>For the hearts of these people are </a:t>
            </a:r>
            <a:r>
              <a:rPr lang="en-US" dirty="0" smtClean="0"/>
              <a:t>hardened, and </a:t>
            </a:r>
            <a:r>
              <a:rPr lang="en-US" dirty="0"/>
              <a:t>their ears cannot </a:t>
            </a:r>
            <a:r>
              <a:rPr lang="en-US" dirty="0" smtClean="0"/>
              <a:t>hear, and </a:t>
            </a:r>
            <a:r>
              <a:rPr lang="en-US" dirty="0"/>
              <a:t>they have closed their </a:t>
            </a:r>
            <a:r>
              <a:rPr lang="en-US" dirty="0" smtClean="0"/>
              <a:t>eyes—so </a:t>
            </a:r>
            <a:r>
              <a:rPr lang="en-US" dirty="0"/>
              <a:t>their eyes cannot </a:t>
            </a:r>
            <a:r>
              <a:rPr lang="en-US" dirty="0" smtClean="0"/>
              <a:t>see, and </a:t>
            </a:r>
            <a:r>
              <a:rPr lang="en-US" dirty="0"/>
              <a:t>their ears cannot </a:t>
            </a:r>
            <a:r>
              <a:rPr lang="en-US" dirty="0" smtClean="0"/>
              <a:t>hear, and </a:t>
            </a:r>
            <a:r>
              <a:rPr lang="en-US" dirty="0"/>
              <a:t>their hearts cannot understand</a:t>
            </a:r>
            <a:r>
              <a:rPr lang="en-US" dirty="0" smtClean="0"/>
              <a:t>, and </a:t>
            </a:r>
            <a:r>
              <a:rPr lang="en-US" dirty="0"/>
              <a:t>they cannot turn to </a:t>
            </a:r>
            <a:r>
              <a:rPr lang="en-US" dirty="0" smtClean="0"/>
              <a:t>me and </a:t>
            </a:r>
            <a:r>
              <a:rPr lang="en-US" dirty="0"/>
              <a:t>let me heal them</a:t>
            </a:r>
            <a:r>
              <a:rPr lang="en-US" dirty="0" smtClean="0"/>
              <a:t>. </a:t>
            </a:r>
            <a:r>
              <a:rPr lang="en-US" b="1" dirty="0" smtClean="0"/>
              <a:t>(</a:t>
            </a:r>
            <a:r>
              <a:rPr lang="en-US" b="1" dirty="0"/>
              <a:t>NLT)</a:t>
            </a:r>
          </a:p>
          <a:p>
            <a:r>
              <a:rPr lang="en-US" dirty="0" smtClean="0"/>
              <a:t>"</a:t>
            </a:r>
            <a:r>
              <a:rPr lang="en-US" dirty="0"/>
              <a:t>He that </a:t>
            </a:r>
            <a:r>
              <a:rPr lang="en-US" dirty="0" err="1"/>
              <a:t>answereth</a:t>
            </a:r>
            <a:r>
              <a:rPr lang="en-US" dirty="0"/>
              <a:t> a matter before he </a:t>
            </a:r>
            <a:r>
              <a:rPr lang="en-US" dirty="0" err="1"/>
              <a:t>heareth</a:t>
            </a:r>
            <a:r>
              <a:rPr lang="en-US" dirty="0"/>
              <a:t> it, it is folly and shame unto him." (Proverbs 18:13). </a:t>
            </a:r>
            <a:endParaRPr lang="en-US" dirty="0">
              <a:latin typeface="Comic Sans MS" panose="030F0702030302020204" pitchFamily="66" charset="0"/>
            </a:endParaRPr>
          </a:p>
        </p:txBody>
      </p:sp>
      <p:sp>
        <p:nvSpPr>
          <p:cNvPr id="3" name="TextBox 2"/>
          <p:cNvSpPr txBox="1"/>
          <p:nvPr/>
        </p:nvSpPr>
        <p:spPr>
          <a:xfrm>
            <a:off x="609600" y="228600"/>
            <a:ext cx="8229600" cy="584775"/>
          </a:xfrm>
          <a:prstGeom prst="rect">
            <a:avLst/>
          </a:prstGeom>
          <a:noFill/>
        </p:spPr>
        <p:txBody>
          <a:bodyPr wrap="square" rtlCol="0">
            <a:spAutoFit/>
          </a:bodyPr>
          <a:lstStyle/>
          <a:p>
            <a:r>
              <a:rPr lang="en-US" sz="3200" b="1" dirty="0" smtClean="0"/>
              <a:t>#2. Bereans received the Word</a:t>
            </a:r>
            <a:endParaRPr lang="en-US" sz="3200" b="1" dirty="0"/>
          </a:p>
        </p:txBody>
      </p:sp>
    </p:spTree>
    <p:extLst>
      <p:ext uri="{BB962C8B-B14F-4D97-AF65-F5344CB8AC3E}">
        <p14:creationId xmlns:p14="http://schemas.microsoft.com/office/powerpoint/2010/main" val="4066542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62500" lnSpcReduction="20000"/>
          </a:bodyPr>
          <a:lstStyle/>
          <a:p>
            <a:r>
              <a:rPr lang="en-US" dirty="0" smtClean="0"/>
              <a:t>“</a:t>
            </a:r>
            <a:r>
              <a:rPr lang="en-US" dirty="0"/>
              <a:t>searched the Scriptures </a:t>
            </a:r>
            <a:r>
              <a:rPr lang="en-US" i="1" dirty="0"/>
              <a:t>daily</a:t>
            </a:r>
            <a:r>
              <a:rPr lang="en-US" dirty="0" smtClean="0"/>
              <a:t>”…not just on the Sabbath</a:t>
            </a:r>
            <a:r>
              <a:rPr lang="en-US" dirty="0"/>
              <a:t>, not just when it </a:t>
            </a:r>
            <a:r>
              <a:rPr lang="en-US" dirty="0" smtClean="0"/>
              <a:t>was convenient. </a:t>
            </a:r>
          </a:p>
          <a:p>
            <a:r>
              <a:rPr lang="en-US" b="1" cap="all" dirty="0" smtClean="0"/>
              <a:t>Daily</a:t>
            </a:r>
            <a:r>
              <a:rPr lang="en-US" dirty="0"/>
              <a:t>, </a:t>
            </a:r>
            <a:r>
              <a:rPr lang="en-US" dirty="0" smtClean="0"/>
              <a:t>means 7 </a:t>
            </a:r>
            <a:r>
              <a:rPr lang="en-US" dirty="0"/>
              <a:t>days a week – NO EXCEPTION!</a:t>
            </a:r>
          </a:p>
          <a:p>
            <a:r>
              <a:rPr lang="en-US" dirty="0" smtClean="0"/>
              <a:t>We </a:t>
            </a:r>
            <a:r>
              <a:rPr lang="en-US" dirty="0"/>
              <a:t>must not make any excuses. We can’t say, “We just don’t have time.” Instead, we need to say, “</a:t>
            </a:r>
            <a:r>
              <a:rPr lang="en-US" i="1" dirty="0"/>
              <a:t>I </a:t>
            </a:r>
            <a:r>
              <a:rPr lang="en-US" b="1" i="1" dirty="0"/>
              <a:t>must</a:t>
            </a:r>
            <a:r>
              <a:rPr lang="en-US" i="1" dirty="0"/>
              <a:t> make time</a:t>
            </a:r>
            <a:r>
              <a:rPr lang="en-US" dirty="0"/>
              <a:t>.” If we really have to live by the principle “Seek ye first the Kingdom of God and His righteousness,” it is a must that we make Bible study as our TOP priority.</a:t>
            </a:r>
          </a:p>
          <a:p>
            <a:r>
              <a:rPr lang="en-US" dirty="0"/>
              <a:t>Like a man who has not eaten for many days, we need to </a:t>
            </a:r>
            <a:r>
              <a:rPr lang="en-US" dirty="0" smtClean="0"/>
              <a:t>take</a:t>
            </a:r>
            <a:r>
              <a:rPr lang="en-US" dirty="0"/>
              <a:t>, eat, and digest the words of </a:t>
            </a:r>
            <a:r>
              <a:rPr lang="en-US" dirty="0" smtClean="0"/>
              <a:t>God:</a:t>
            </a:r>
          </a:p>
          <a:p>
            <a:pPr marL="400050" lvl="1" indent="0">
              <a:buNone/>
            </a:pPr>
            <a:r>
              <a:rPr lang="en-US" baseline="30000" dirty="0"/>
              <a:t>16 </a:t>
            </a:r>
            <a:r>
              <a:rPr lang="en-US" dirty="0"/>
              <a:t>Thy words were found, and I did eat them; and thy word was unto me the joy and rejoicing of mine heart: for I am called by thy name, O </a:t>
            </a:r>
            <a:r>
              <a:rPr lang="en-US" cap="small" dirty="0"/>
              <a:t>Lord</a:t>
            </a:r>
            <a:r>
              <a:rPr lang="en-US" dirty="0"/>
              <a:t> God of hosts</a:t>
            </a:r>
            <a:r>
              <a:rPr lang="en-US" dirty="0" smtClean="0"/>
              <a:t>. (</a:t>
            </a:r>
            <a:r>
              <a:rPr lang="en-US" dirty="0"/>
              <a:t>Jer. 15:16</a:t>
            </a:r>
            <a:r>
              <a:rPr lang="en-US" dirty="0" smtClean="0"/>
              <a:t>)</a:t>
            </a:r>
          </a:p>
          <a:p>
            <a:r>
              <a:rPr lang="en-US" dirty="0" smtClean="0"/>
              <a:t>Like </a:t>
            </a:r>
            <a:r>
              <a:rPr lang="en-US" dirty="0"/>
              <a:t>a baby who is excited to suck his mother’s </a:t>
            </a:r>
            <a:r>
              <a:rPr lang="en-US" dirty="0" smtClean="0"/>
              <a:t>milk:</a:t>
            </a:r>
          </a:p>
          <a:p>
            <a:pPr marL="400050" lvl="1" indent="0">
              <a:buNone/>
            </a:pPr>
            <a:r>
              <a:rPr lang="en-US" baseline="30000" dirty="0"/>
              <a:t>2 </a:t>
            </a:r>
            <a:r>
              <a:rPr lang="en-US" dirty="0"/>
              <a:t>As newborn babes, desire the sincere milk of the word, that ye may grow thereby</a:t>
            </a:r>
            <a:r>
              <a:rPr lang="en-US" dirty="0" smtClean="0"/>
              <a:t>: (1 </a:t>
            </a:r>
            <a:r>
              <a:rPr lang="en-US" dirty="0"/>
              <a:t>Peter 2:2</a:t>
            </a:r>
            <a:r>
              <a:rPr lang="en-US" dirty="0" smtClean="0"/>
              <a:t>).</a:t>
            </a:r>
          </a:p>
          <a:p>
            <a:r>
              <a:rPr lang="en-US" dirty="0" smtClean="0"/>
              <a:t>Like a deer panting for water:</a:t>
            </a:r>
          </a:p>
          <a:p>
            <a:pPr marL="400050" lvl="1" indent="0">
              <a:buNone/>
            </a:pPr>
            <a:r>
              <a:rPr lang="en-US" baseline="30000" dirty="0" smtClean="0"/>
              <a:t>1</a:t>
            </a:r>
            <a:r>
              <a:rPr lang="en-US" dirty="0" smtClean="0"/>
              <a:t> As </a:t>
            </a:r>
            <a:r>
              <a:rPr lang="en-US" dirty="0"/>
              <a:t>the hart </a:t>
            </a:r>
            <a:r>
              <a:rPr lang="en-US" dirty="0" err="1"/>
              <a:t>panteth</a:t>
            </a:r>
            <a:r>
              <a:rPr lang="en-US" dirty="0"/>
              <a:t> after the water brooks, so </a:t>
            </a:r>
            <a:r>
              <a:rPr lang="en-US" dirty="0" err="1"/>
              <a:t>panteth</a:t>
            </a:r>
            <a:r>
              <a:rPr lang="en-US" dirty="0"/>
              <a:t> my soul after thee, O </a:t>
            </a:r>
            <a:r>
              <a:rPr lang="en-US" dirty="0" smtClean="0"/>
              <a:t>God. </a:t>
            </a:r>
            <a:r>
              <a:rPr lang="en-US" baseline="30000" dirty="0" smtClean="0"/>
              <a:t>2</a:t>
            </a:r>
            <a:r>
              <a:rPr lang="en-US" baseline="30000" dirty="0"/>
              <a:t> </a:t>
            </a:r>
            <a:r>
              <a:rPr lang="en-US" dirty="0"/>
              <a:t>My soul </a:t>
            </a:r>
            <a:r>
              <a:rPr lang="en-US" dirty="0" err="1"/>
              <a:t>thirsteth</a:t>
            </a:r>
            <a:r>
              <a:rPr lang="en-US" dirty="0"/>
              <a:t> for God, for the living God: when shall I come and appear before God</a:t>
            </a:r>
            <a:r>
              <a:rPr lang="en-US" dirty="0" smtClean="0"/>
              <a:t>? (Psalm 42:1-2)</a:t>
            </a:r>
          </a:p>
          <a:p>
            <a:r>
              <a:rPr lang="en-US" b="1" dirty="0" smtClean="0"/>
              <a:t>DAILY</a:t>
            </a:r>
            <a:r>
              <a:rPr lang="en-US" dirty="0" smtClean="0"/>
              <a:t> is required for growth</a:t>
            </a:r>
            <a:endParaRPr lang="en-US" dirty="0"/>
          </a:p>
          <a:p>
            <a:pPr marL="400050" lvl="1" indent="0">
              <a:buNone/>
            </a:pPr>
            <a:endParaRPr lang="en-US" dirty="0" smtClean="0"/>
          </a:p>
        </p:txBody>
      </p:sp>
      <p:sp>
        <p:nvSpPr>
          <p:cNvPr id="3" name="TextBox 2"/>
          <p:cNvSpPr txBox="1"/>
          <p:nvPr/>
        </p:nvSpPr>
        <p:spPr>
          <a:xfrm>
            <a:off x="609600" y="228600"/>
            <a:ext cx="8229600" cy="584775"/>
          </a:xfrm>
          <a:prstGeom prst="rect">
            <a:avLst/>
          </a:prstGeom>
          <a:noFill/>
        </p:spPr>
        <p:txBody>
          <a:bodyPr wrap="square" rtlCol="0">
            <a:spAutoFit/>
          </a:bodyPr>
          <a:lstStyle/>
          <a:p>
            <a:r>
              <a:rPr lang="en-US" sz="3200" b="1" dirty="0" smtClean="0"/>
              <a:t>#3. Bereans searched </a:t>
            </a:r>
            <a:r>
              <a:rPr lang="en-US" sz="3200" b="1" dirty="0"/>
              <a:t>the </a:t>
            </a:r>
            <a:r>
              <a:rPr lang="en-US" sz="3200" b="1" dirty="0"/>
              <a:t>scriptures </a:t>
            </a:r>
            <a:r>
              <a:rPr lang="en-US" sz="3200" b="1" dirty="0" smtClean="0"/>
              <a:t>daily</a:t>
            </a:r>
            <a:endParaRPr lang="en-US" sz="3200" b="1" dirty="0"/>
          </a:p>
        </p:txBody>
      </p:sp>
    </p:spTree>
    <p:extLst>
      <p:ext uri="{BB962C8B-B14F-4D97-AF65-F5344CB8AC3E}">
        <p14:creationId xmlns:p14="http://schemas.microsoft.com/office/powerpoint/2010/main" val="3013946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92500"/>
          </a:bodyPr>
          <a:lstStyle/>
          <a:p>
            <a:r>
              <a:rPr lang="en-US" dirty="0" smtClean="0"/>
              <a:t>The Bereans evidence </a:t>
            </a:r>
            <a:r>
              <a:rPr lang="en-US" dirty="0"/>
              <a:t>an </a:t>
            </a:r>
            <a:r>
              <a:rPr lang="en-US" b="1" dirty="0" smtClean="0"/>
              <a:t>energetic, passionate </a:t>
            </a:r>
            <a:r>
              <a:rPr lang="en-US" b="1" dirty="0"/>
              <a:t>spirit</a:t>
            </a:r>
            <a:r>
              <a:rPr lang="en-US" dirty="0"/>
              <a:t> by searching the scriptures daily. </a:t>
            </a:r>
            <a:endParaRPr lang="en-US" dirty="0" smtClean="0"/>
          </a:p>
          <a:p>
            <a:r>
              <a:rPr lang="en-US" dirty="0" smtClean="0"/>
              <a:t>The </a:t>
            </a:r>
            <a:r>
              <a:rPr lang="en-US" dirty="0"/>
              <a:t>scriptures that were available to them </a:t>
            </a:r>
            <a:r>
              <a:rPr lang="en-US" dirty="0" smtClean="0"/>
              <a:t>were the </a:t>
            </a:r>
            <a:r>
              <a:rPr lang="en-US" dirty="0"/>
              <a:t>Old Testament scriptures that were available in the synagogues. These scriptures were written on material that constituted considerable effort in searching. Yet, they did this daily! </a:t>
            </a:r>
            <a:endParaRPr lang="en-US" dirty="0" smtClean="0"/>
          </a:p>
          <a:p>
            <a:r>
              <a:rPr lang="en-US" dirty="0" smtClean="0"/>
              <a:t>Today, scripture is so </a:t>
            </a:r>
            <a:r>
              <a:rPr lang="en-US" dirty="0"/>
              <a:t>conveniently arranged in books, chapters and </a:t>
            </a:r>
            <a:r>
              <a:rPr lang="en-US" dirty="0" smtClean="0"/>
              <a:t>verses. Bibles and study tools and the internet are available!</a:t>
            </a:r>
          </a:p>
          <a:p>
            <a:r>
              <a:rPr lang="en-US" dirty="0" smtClean="0"/>
              <a:t>But we are still lazy </a:t>
            </a:r>
            <a:r>
              <a:rPr lang="en-US" dirty="0"/>
              <a:t>in studying the word of </a:t>
            </a:r>
            <a:r>
              <a:rPr lang="en-US" dirty="0" smtClean="0"/>
              <a:t>God. </a:t>
            </a:r>
          </a:p>
        </p:txBody>
      </p:sp>
      <p:sp>
        <p:nvSpPr>
          <p:cNvPr id="3" name="TextBox 2"/>
          <p:cNvSpPr txBox="1"/>
          <p:nvPr/>
        </p:nvSpPr>
        <p:spPr>
          <a:xfrm>
            <a:off x="609600" y="228600"/>
            <a:ext cx="8229600" cy="584775"/>
          </a:xfrm>
          <a:prstGeom prst="rect">
            <a:avLst/>
          </a:prstGeom>
          <a:noFill/>
        </p:spPr>
        <p:txBody>
          <a:bodyPr wrap="square" rtlCol="0">
            <a:spAutoFit/>
          </a:bodyPr>
          <a:lstStyle/>
          <a:p>
            <a:r>
              <a:rPr lang="en-US" sz="3200" b="1" dirty="0"/>
              <a:t>Bereans searched the scriptures daily</a:t>
            </a:r>
            <a:endParaRPr lang="en-US" sz="3200" b="1" dirty="0"/>
          </a:p>
        </p:txBody>
      </p:sp>
    </p:spTree>
    <p:extLst>
      <p:ext uri="{BB962C8B-B14F-4D97-AF65-F5344CB8AC3E}">
        <p14:creationId xmlns:p14="http://schemas.microsoft.com/office/powerpoint/2010/main" val="2808388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US" dirty="0" smtClean="0"/>
              <a:t>We </a:t>
            </a:r>
            <a:r>
              <a:rPr lang="en-US" dirty="0"/>
              <a:t>are to be </a:t>
            </a:r>
            <a:r>
              <a:rPr lang="en-US" dirty="0" smtClean="0"/>
              <a:t>passionate </a:t>
            </a:r>
            <a:r>
              <a:rPr lang="en-US" dirty="0"/>
              <a:t>in </a:t>
            </a:r>
            <a:r>
              <a:rPr lang="en-US" dirty="0" smtClean="0"/>
              <a:t>everything!</a:t>
            </a:r>
            <a:endParaRPr lang="en-US" dirty="0"/>
          </a:p>
          <a:p>
            <a:pPr marL="400050" lvl="1" indent="0">
              <a:buNone/>
            </a:pPr>
            <a:r>
              <a:rPr lang="en-US" baseline="30000" dirty="0" smtClean="0"/>
              <a:t>11</a:t>
            </a:r>
            <a:r>
              <a:rPr lang="en-US" baseline="30000" dirty="0"/>
              <a:t> </a:t>
            </a:r>
            <a:r>
              <a:rPr lang="en-US" dirty="0"/>
              <a:t>Not slothful in business; fervent in spirit; serving the </a:t>
            </a:r>
            <a:r>
              <a:rPr lang="en-US" dirty="0" smtClean="0"/>
              <a:t>Lord (Romans </a:t>
            </a:r>
            <a:r>
              <a:rPr lang="en-US" dirty="0"/>
              <a:t>12:11). </a:t>
            </a:r>
            <a:endParaRPr lang="en-US" dirty="0" smtClean="0"/>
          </a:p>
          <a:p>
            <a:r>
              <a:rPr lang="en-US" dirty="0" smtClean="0"/>
              <a:t>In </a:t>
            </a:r>
            <a:r>
              <a:rPr lang="en-US" dirty="0"/>
              <a:t>Revelation 2:1-6, Jesus warns the church in Ephesus about their lack of passion. He acknowledges </a:t>
            </a:r>
            <a:r>
              <a:rPr lang="en-US" dirty="0" smtClean="0"/>
              <a:t>all their accomplishments and hard </a:t>
            </a:r>
            <a:r>
              <a:rPr lang="en-US" dirty="0"/>
              <a:t>work, and </a:t>
            </a:r>
            <a:r>
              <a:rPr lang="en-US" dirty="0" smtClean="0"/>
              <a:t>purity </a:t>
            </a:r>
            <a:r>
              <a:rPr lang="en-US" dirty="0"/>
              <a:t>but says </a:t>
            </a:r>
            <a:r>
              <a:rPr lang="en-US" dirty="0" smtClean="0"/>
              <a:t>they are no longer motivated out of love</a:t>
            </a:r>
            <a:r>
              <a:rPr lang="en-US" i="1" dirty="0" smtClean="0"/>
              <a:t>. </a:t>
            </a:r>
            <a:endParaRPr lang="en-US" dirty="0"/>
          </a:p>
          <a:p>
            <a:pPr marL="400050" lvl="1" indent="0">
              <a:buNone/>
            </a:pPr>
            <a:endParaRPr lang="en-US" dirty="0">
              <a:latin typeface="Comic Sans MS" panose="030F0702030302020204" pitchFamily="66" charset="0"/>
            </a:endParaRPr>
          </a:p>
        </p:txBody>
      </p:sp>
      <p:sp>
        <p:nvSpPr>
          <p:cNvPr id="3" name="TextBox 2"/>
          <p:cNvSpPr txBox="1"/>
          <p:nvPr/>
        </p:nvSpPr>
        <p:spPr>
          <a:xfrm>
            <a:off x="609600" y="228600"/>
            <a:ext cx="8229600" cy="584775"/>
          </a:xfrm>
          <a:prstGeom prst="rect">
            <a:avLst/>
          </a:prstGeom>
          <a:noFill/>
        </p:spPr>
        <p:txBody>
          <a:bodyPr wrap="square" rtlCol="0">
            <a:spAutoFit/>
          </a:bodyPr>
          <a:lstStyle/>
          <a:p>
            <a:r>
              <a:rPr lang="en-US" sz="3200" b="1" dirty="0"/>
              <a:t>Bereans searched the scriptures daily</a:t>
            </a:r>
            <a:endParaRPr lang="en-US" sz="3200"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5018100"/>
            <a:ext cx="5181600" cy="1611300"/>
          </a:xfrm>
          <a:prstGeom prst="rect">
            <a:avLst/>
          </a:prstGeom>
        </p:spPr>
      </p:pic>
    </p:spTree>
    <p:extLst>
      <p:ext uri="{BB962C8B-B14F-4D97-AF65-F5344CB8AC3E}">
        <p14:creationId xmlns:p14="http://schemas.microsoft.com/office/powerpoint/2010/main" val="1791888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92500" lnSpcReduction="20000"/>
          </a:bodyPr>
          <a:lstStyle/>
          <a:p>
            <a:r>
              <a:rPr lang="en-US" dirty="0" smtClean="0"/>
              <a:t>What </a:t>
            </a:r>
            <a:r>
              <a:rPr lang="en-US" dirty="0"/>
              <a:t>was the reason that the Bereans searched the Scriptures daily? It is to “t</a:t>
            </a:r>
            <a:r>
              <a:rPr lang="en-US" i="1" dirty="0"/>
              <a:t>o find out whether these things were so</a:t>
            </a:r>
            <a:r>
              <a:rPr lang="en-US" dirty="0"/>
              <a:t>” (verse 11). </a:t>
            </a:r>
            <a:r>
              <a:rPr lang="en-US" dirty="0" smtClean="0"/>
              <a:t>The </a:t>
            </a:r>
            <a:r>
              <a:rPr lang="en-US" dirty="0"/>
              <a:t>Bereans had the right motivation when it comes to studying the word of God. They did not do it out of rebellion, pride, or for the sake of starting an argument.</a:t>
            </a:r>
          </a:p>
          <a:p>
            <a:r>
              <a:rPr lang="en-US" dirty="0"/>
              <a:t>The Bereans did not believe the teachings of Paul because he was a good speaker, or he was charismatic, or because he was a friend whom they can trust. </a:t>
            </a:r>
            <a:r>
              <a:rPr lang="en-US" dirty="0" smtClean="0"/>
              <a:t>Because </a:t>
            </a:r>
            <a:r>
              <a:rPr lang="en-US" dirty="0"/>
              <a:t>of their passion in searching the scripture daily and proving all things, they came to the conclusion that Paul’s teachings were </a:t>
            </a:r>
            <a:r>
              <a:rPr lang="en-US" i="1" dirty="0" smtClean="0"/>
              <a:t>true</a:t>
            </a:r>
            <a:r>
              <a:rPr lang="en-US" dirty="0" smtClean="0"/>
              <a:t>.</a:t>
            </a:r>
          </a:p>
        </p:txBody>
      </p:sp>
      <p:sp>
        <p:nvSpPr>
          <p:cNvPr id="3" name="TextBox 2"/>
          <p:cNvSpPr txBox="1"/>
          <p:nvPr/>
        </p:nvSpPr>
        <p:spPr>
          <a:xfrm>
            <a:off x="609600" y="228600"/>
            <a:ext cx="8229600" cy="584775"/>
          </a:xfrm>
          <a:prstGeom prst="rect">
            <a:avLst/>
          </a:prstGeom>
          <a:noFill/>
        </p:spPr>
        <p:txBody>
          <a:bodyPr wrap="square" rtlCol="0">
            <a:spAutoFit/>
          </a:bodyPr>
          <a:lstStyle/>
          <a:p>
            <a:r>
              <a:rPr lang="en-US" sz="3200" b="1" dirty="0" smtClean="0"/>
              <a:t>#4. Bereans proved </a:t>
            </a:r>
            <a:r>
              <a:rPr lang="en-US" sz="3200" b="1" dirty="0"/>
              <a:t>all things</a:t>
            </a:r>
            <a:endParaRPr lang="en-US" sz="3200" b="1" dirty="0"/>
          </a:p>
        </p:txBody>
      </p:sp>
    </p:spTree>
    <p:extLst>
      <p:ext uri="{BB962C8B-B14F-4D97-AF65-F5344CB8AC3E}">
        <p14:creationId xmlns:p14="http://schemas.microsoft.com/office/powerpoint/2010/main" val="3796484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 PPT WHITE LOGO.potx" id="{5AA8E7B4-8540-4E68-920A-A5C3D988F4AE}" vid="{450EEFF6-0B8C-4550-A6B4-3FF19AAD2BC5}"/>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N PPT WHITE LOGO.potx" id="{5AA8E7B4-8540-4E68-920A-A5C3D988F4AE}" vid="{3E4492D4-3AF9-41DE-9C76-E92E71EA4AFC}"/>
    </a:ext>
  </a:extLst>
</a:theme>
</file>

<file path=ppt/theme/theme3.xml><?xml version="1.0" encoding="utf-8"?>
<a:theme xmlns:a="http://schemas.openxmlformats.org/drawingml/2006/main" name="1_blank">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 PPT WHITE LOGO.potx" id="{5AA8E7B4-8540-4E68-920A-A5C3D988F4AE}" vid="{122E13C7-08D5-4EE7-AE9E-04B1966AD81D}"/>
    </a:ext>
  </a:ext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647</TotalTime>
  <Words>800</Words>
  <Application>Microsoft Office PowerPoint</Application>
  <PresentationFormat>On-screen Show (4:3)</PresentationFormat>
  <Paragraphs>56</Paragraphs>
  <Slides>11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Comic Sans MS</vt:lpstr>
      <vt:lpstr>Helvetica</vt:lpstr>
      <vt:lpstr>Lucida Grande</vt:lpstr>
      <vt:lpstr>blank</vt:lpstr>
      <vt:lpstr>Conception personnalisée</vt:lpstr>
      <vt:lpstr>1_blank</vt:lpstr>
      <vt:lpstr>Be like a Berean!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J0104955</dc:creator>
  <cp:lastModifiedBy>Onyinye CHIDIEBERE-NWOKEOCHA</cp:lastModifiedBy>
  <cp:revision>42</cp:revision>
  <dcterms:created xsi:type="dcterms:W3CDTF">2018-05-09T12:12:27Z</dcterms:created>
  <dcterms:modified xsi:type="dcterms:W3CDTF">2018-10-17T15:48:24Z</dcterms:modified>
</cp:coreProperties>
</file>